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229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82456-413C-447F-860D-A554704DC90B}" type="datetimeFigureOut">
              <a:rPr lang="fr-FR" smtClean="0"/>
              <a:t>24/08/2026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7324E-1E90-4EB6-A550-AEA636B273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589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7324E-1E90-4EB6-A550-AEA636B273F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211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info.a3formationsecu@gmail.com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ounded Rectangle 30">
            <a:extLst>
              <a:ext uri="{FF2B5EF4-FFF2-40B4-BE49-F238E27FC236}">
                <a16:creationId xmlns:a16="http://schemas.microsoft.com/office/drawing/2014/main" id="{24812559-5961-E200-3A6B-7112873AB1CA}"/>
              </a:ext>
            </a:extLst>
          </p:cNvPr>
          <p:cNvSpPr/>
          <p:nvPr/>
        </p:nvSpPr>
        <p:spPr>
          <a:xfrm>
            <a:off x="2341397" y="7976459"/>
            <a:ext cx="2823407" cy="8555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72" name="Rectangle 71"/>
          <p:cNvSpPr/>
          <p:nvPr/>
        </p:nvSpPr>
        <p:spPr>
          <a:xfrm>
            <a:off x="2329235" y="923482"/>
            <a:ext cx="3062250" cy="45719"/>
          </a:xfrm>
          <a:prstGeom prst="rect">
            <a:avLst/>
          </a:prstGeom>
          <a:solidFill>
            <a:srgbClr val="BBC1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670523" y="142434"/>
            <a:ext cx="4206240" cy="393954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sz="2200" b="1" dirty="0">
                <a:solidFill>
                  <a:schemeClr val="tx2"/>
                </a:solidFill>
              </a:rPr>
              <a:t>AIPR OPÉRATEUR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04723" y="816112"/>
            <a:ext cx="2057400" cy="29260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0160">
            <a:solidFill>
              <a:srgbClr val="007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859587" y="861832"/>
            <a:ext cx="1947672" cy="186205"/>
          </a:xfrm>
          <a:prstGeom prst="rect">
            <a:avLst/>
          </a:prstGeom>
          <a:solidFill>
            <a:schemeClr val="tx2"/>
          </a:solidFill>
          <a:ln>
            <a:solidFill>
              <a:srgbClr val="0043A5"/>
            </a:solidFill>
          </a:ln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lang="fr-FR" sz="850" b="1" dirty="0">
                <a:solidFill>
                  <a:srgbClr val="FFFFFF"/>
                </a:solidFill>
                <a:latin typeface="Aptos"/>
              </a:rPr>
              <a:t>VERSION 2026</a:t>
            </a:r>
            <a:endParaRPr sz="85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797774" y="282736"/>
            <a:ext cx="1353312" cy="6583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034756" y="401203"/>
            <a:ext cx="1170432" cy="155448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sz="750" b="1">
                <a:solidFill>
                  <a:srgbClr val="052D5B"/>
                </a:solidFill>
                <a:latin typeface="Aptos"/>
              </a:rPr>
              <a:t>DURÉE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4756" y="584083"/>
            <a:ext cx="1170432" cy="216982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lang="fr-FR" sz="1050" b="1" dirty="0">
                <a:solidFill>
                  <a:srgbClr val="052D5B"/>
                </a:solidFill>
                <a:latin typeface="Aptos"/>
              </a:rPr>
              <a:t>1 JOUR</a:t>
            </a:r>
            <a:endParaRPr sz="1050" b="1" dirty="0">
              <a:solidFill>
                <a:srgbClr val="052D5B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64592" y="1387915"/>
            <a:ext cx="1993392" cy="2106821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64591" y="1387917"/>
            <a:ext cx="1993392" cy="34747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0160">
            <a:solidFill>
              <a:srgbClr val="052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13" name="TextBox 12"/>
          <p:cNvSpPr txBox="1"/>
          <p:nvPr/>
        </p:nvSpPr>
        <p:spPr>
          <a:xfrm>
            <a:off x="633121" y="1459682"/>
            <a:ext cx="1773936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rgbClr val="FFFFFF"/>
                </a:solidFill>
                <a:latin typeface="Aptos"/>
              </a:rPr>
              <a:t>PUBLIC CONCERNÉ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388" y="1768451"/>
            <a:ext cx="2107998" cy="1717393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lang="fr-FR" sz="9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L’inscription d’une personne implique que l’entreprise ait analysé et validé les besoins du bénéficiaire 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Personne exécutant des travaux à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proximité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des réseaux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enterrés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aériens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conducteur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d’engins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dans les travaux publics,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conducteur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 nacelles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élévatrices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grue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suiveur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canalisateur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ouvrier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travaux publics.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3967" y="3666592"/>
            <a:ext cx="1993392" cy="48005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16" name="Rounded Rectangle 15"/>
          <p:cNvSpPr/>
          <p:nvPr/>
        </p:nvSpPr>
        <p:spPr>
          <a:xfrm>
            <a:off x="171465" y="3561997"/>
            <a:ext cx="1993392" cy="278834"/>
          </a:xfrm>
          <a:prstGeom prst="roundRect">
            <a:avLst/>
          </a:prstGeom>
          <a:solidFill>
            <a:schemeClr val="tx2"/>
          </a:solidFill>
          <a:ln w="10160">
            <a:solidFill>
              <a:srgbClr val="052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17" name="TextBox 16"/>
          <p:cNvSpPr txBox="1"/>
          <p:nvPr/>
        </p:nvSpPr>
        <p:spPr>
          <a:xfrm>
            <a:off x="729359" y="3613349"/>
            <a:ext cx="752377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rgbClr val="FFFFFF"/>
                </a:solidFill>
                <a:latin typeface="Aptos"/>
              </a:rPr>
              <a:t>PRÉREQUIS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342" y="3886336"/>
            <a:ext cx="1048779" cy="3323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r>
              <a:rPr sz="900"/>
              <a:t>• Être majeur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72191" y="4210453"/>
            <a:ext cx="1993392" cy="1396117"/>
          </a:xfrm>
          <a:prstGeom prst="roundRect">
            <a:avLst/>
          </a:prstGeom>
          <a:solidFill>
            <a:srgbClr val="FFFFFF"/>
          </a:solidFill>
          <a:ln w="1016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20" name="Rounded Rectangle 19"/>
          <p:cNvSpPr/>
          <p:nvPr/>
        </p:nvSpPr>
        <p:spPr>
          <a:xfrm>
            <a:off x="161812" y="4210453"/>
            <a:ext cx="1993392" cy="30152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0160">
            <a:solidFill>
              <a:srgbClr val="0043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9663" y="4282540"/>
            <a:ext cx="1773936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chemeClr val="bg1"/>
                </a:solidFill>
                <a:latin typeface="Aptos"/>
              </a:rPr>
              <a:t>ACCESSIBILITÉ / HANDICAP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0609" y="4542150"/>
            <a:ext cx="1993392" cy="1024896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lang="fr-FR" sz="900" dirty="0">
                <a:latin typeface="Arial" panose="020B0604020202020204" pitchFamily="34" charset="0"/>
                <a:cs typeface="Arial" pitchFamily="34" charset="0"/>
              </a:rPr>
              <a:t>Toute personne inscrite faisant l’objet d’un handicap sur le bulletin d’inscription bénéficiera d’un entretien téléphonique, avant la formation, pour valider la faisabilité de son accueil ou l’aménagement à prévoir au vu du handicap déclaré.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64592" y="5667439"/>
            <a:ext cx="1993392" cy="99548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24" name="Rounded Rectangle 23"/>
          <p:cNvSpPr/>
          <p:nvPr/>
        </p:nvSpPr>
        <p:spPr>
          <a:xfrm>
            <a:off x="171465" y="5653119"/>
            <a:ext cx="2002536" cy="347472"/>
          </a:xfrm>
          <a:prstGeom prst="roundRect">
            <a:avLst/>
          </a:prstGeom>
          <a:solidFill>
            <a:schemeClr val="tx2"/>
          </a:solidFill>
          <a:ln w="10160">
            <a:solidFill>
              <a:srgbClr val="052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25" name="TextBox 24"/>
          <p:cNvSpPr txBox="1"/>
          <p:nvPr/>
        </p:nvSpPr>
        <p:spPr>
          <a:xfrm>
            <a:off x="665932" y="5731475"/>
            <a:ext cx="1773936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rgbClr val="FFFFFF"/>
                </a:solidFill>
                <a:latin typeface="Aptos"/>
              </a:rPr>
              <a:t>DURÉE &amp; EFFECTIF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2243" y="6009365"/>
            <a:ext cx="1982005" cy="609398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r>
              <a:rPr sz="900">
                <a:latin typeface="Arial" panose="020B0604020202020204" pitchFamily="34" charset="0"/>
                <a:cs typeface="Arial" panose="020B0604020202020204" pitchFamily="34" charset="0"/>
              </a:rPr>
              <a:t>1 jour / 7 heures</a:t>
            </a:r>
            <a:br>
              <a:rPr sz="9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>
                <a:latin typeface="Arial" panose="020B0604020202020204" pitchFamily="34" charset="0"/>
                <a:cs typeface="Arial" panose="020B0604020202020204" pitchFamily="34" charset="0"/>
              </a:rPr>
              <a:t>Horaires : 9h00 – 12h30 / 13h30 -17h00</a:t>
            </a:r>
            <a:br>
              <a:rPr sz="9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>
                <a:latin typeface="Arial" panose="020B0604020202020204" pitchFamily="34" charset="0"/>
                <a:cs typeface="Arial" panose="020B0604020202020204" pitchFamily="34" charset="0"/>
              </a:rPr>
              <a:t>10 personnes maximum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55448" y="6730424"/>
            <a:ext cx="1993392" cy="137185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28" name="Rounded Rectangle 27"/>
          <p:cNvSpPr/>
          <p:nvPr/>
        </p:nvSpPr>
        <p:spPr>
          <a:xfrm>
            <a:off x="165761" y="6715360"/>
            <a:ext cx="1993392" cy="34747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0160">
            <a:solidFill>
              <a:srgbClr val="052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29" name="TextBox 28"/>
          <p:cNvSpPr txBox="1"/>
          <p:nvPr/>
        </p:nvSpPr>
        <p:spPr>
          <a:xfrm>
            <a:off x="416164" y="6785116"/>
            <a:ext cx="1773936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rgbClr val="FFFFFF"/>
                </a:solidFill>
                <a:latin typeface="Aptos"/>
              </a:rPr>
              <a:t>PROFIL DE L’INTERVENANT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1812" y="7138532"/>
            <a:ext cx="1866675" cy="747897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just"/>
            <a:r>
              <a:rPr lang="fr-FR" sz="900" dirty="0">
                <a:latin typeface="Arial" pitchFamily="34" charset="0"/>
                <a:cs typeface="Arial" pitchFamily="34" charset="0"/>
              </a:rPr>
              <a:t>Formateur salarié A3 Formation-Sécurité ou sous-traitant référencé dans notre système qualité (expertises pédagogique et technique).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72191" y="8198922"/>
            <a:ext cx="1993392" cy="1584937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32" name="Rounded Rectangle 31"/>
          <p:cNvSpPr/>
          <p:nvPr/>
        </p:nvSpPr>
        <p:spPr>
          <a:xfrm>
            <a:off x="172191" y="8198922"/>
            <a:ext cx="1993392" cy="347472"/>
          </a:xfrm>
          <a:prstGeom prst="roundRect">
            <a:avLst/>
          </a:prstGeom>
          <a:solidFill>
            <a:schemeClr val="tx2"/>
          </a:solidFill>
          <a:ln w="10160">
            <a:solidFill>
              <a:srgbClr val="052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33" name="TextBox 32"/>
          <p:cNvSpPr txBox="1"/>
          <p:nvPr/>
        </p:nvSpPr>
        <p:spPr>
          <a:xfrm>
            <a:off x="464621" y="8272772"/>
            <a:ext cx="1773936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rgbClr val="FFFFFF"/>
                </a:solidFill>
                <a:latin typeface="Aptos"/>
              </a:rPr>
              <a:t>MOYENS &amp; MÉTHODES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0337" y="8594088"/>
            <a:ext cx="1755648" cy="1024896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r>
              <a:rPr lang="fr-FR" sz="900" dirty="0">
                <a:latin typeface="Arial" pitchFamily="34" charset="0"/>
                <a:cs typeface="Arial" pitchFamily="34" charset="0"/>
              </a:rPr>
              <a:t>- Salle de formation adaptée. </a:t>
            </a:r>
          </a:p>
          <a:p>
            <a:r>
              <a:rPr lang="fr-FR" sz="900" dirty="0">
                <a:latin typeface="Arial" pitchFamily="34" charset="0"/>
                <a:cs typeface="Arial" pitchFamily="34" charset="0"/>
              </a:rPr>
              <a:t>-Exposé didactique, démonstrations.</a:t>
            </a:r>
          </a:p>
          <a:p>
            <a:r>
              <a:rPr lang="fr-FR" sz="900" dirty="0">
                <a:latin typeface="Arial" pitchFamily="34" charset="0"/>
                <a:cs typeface="Arial" pitchFamily="34" charset="0"/>
              </a:rPr>
              <a:t>- Exploitation individuelle et démonstration de chacun.</a:t>
            </a:r>
          </a:p>
          <a:p>
            <a:r>
              <a:rPr lang="fr-FR" sz="900" dirty="0">
                <a:latin typeface="Arial" pitchFamily="34" charset="0"/>
                <a:cs typeface="Arial" pitchFamily="34" charset="0"/>
              </a:rPr>
              <a:t>- Remise d’un fascicule à chaque stagiaire.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341396" y="7924905"/>
            <a:ext cx="2823407" cy="26729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0160">
            <a:solidFill>
              <a:srgbClr val="052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36" name="TextBox 35"/>
          <p:cNvSpPr txBox="1"/>
          <p:nvPr/>
        </p:nvSpPr>
        <p:spPr>
          <a:xfrm>
            <a:off x="2430262" y="7960701"/>
            <a:ext cx="2558157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lang="fr-FR" sz="900" b="1" dirty="0">
                <a:solidFill>
                  <a:srgbClr val="FFFFFF"/>
                </a:solidFill>
                <a:latin typeface="Aptos"/>
              </a:rPr>
              <a:t>INFORMATIONS COMPLEMENTAIRES</a:t>
            </a:r>
            <a:endParaRPr sz="9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2267712" y="1375634"/>
            <a:ext cx="2907792" cy="4727822"/>
          </a:xfrm>
          <a:prstGeom prst="roundRect">
            <a:avLst/>
          </a:prstGeom>
          <a:solidFill>
            <a:srgbClr val="FFFFFF"/>
          </a:solidFill>
          <a:ln w="1016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38" name="Rounded Rectangle 37"/>
          <p:cNvSpPr/>
          <p:nvPr/>
        </p:nvSpPr>
        <p:spPr>
          <a:xfrm>
            <a:off x="2255444" y="1385152"/>
            <a:ext cx="2907792" cy="347472"/>
          </a:xfrm>
          <a:prstGeom prst="roundRect">
            <a:avLst/>
          </a:prstGeom>
          <a:solidFill>
            <a:schemeClr val="tx2"/>
          </a:solidFill>
          <a:ln w="10160">
            <a:solidFill>
              <a:srgbClr val="0043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40" name="TextBox 39"/>
          <p:cNvSpPr txBox="1"/>
          <p:nvPr/>
        </p:nvSpPr>
        <p:spPr>
          <a:xfrm>
            <a:off x="2293599" y="1769304"/>
            <a:ext cx="2869637" cy="3656386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Ouverture de stage,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prise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 contact avec les stagiaires,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présentations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Formation </a:t>
            </a:r>
            <a:r>
              <a:rPr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théorique</a:t>
            </a:r>
            <a:r>
              <a:rPr sz="900" b="1" dirty="0">
                <a:latin typeface="Arial" panose="020B0604020202020204" pitchFamily="34" charset="0"/>
                <a:cs typeface="Arial" panose="020B0604020202020204" pitchFamily="34" charset="0"/>
              </a:rPr>
              <a:t> : 1 </a:t>
            </a:r>
            <a:r>
              <a:rPr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journée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Marquage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Piquetage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au sol,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cartographie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Procédures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DR-DICT,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Compétences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des personnels,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Guide technique :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présentation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 mode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d’emploi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 lecture des indices et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affleurants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Les travaux sans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tranchée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Les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arrêts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chantier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cas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d’arrêt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chantier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responsabilités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formulaires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 constat</a:t>
            </a:r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contradictoire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Dommages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responsabilités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formulaire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 constat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dommage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Opérations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sur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chantier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• Cas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particuliers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des travaux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urgents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9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2276856" y="6174905"/>
            <a:ext cx="2907792" cy="1505617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42" name="Rounded Rectangle 41"/>
          <p:cNvSpPr/>
          <p:nvPr/>
        </p:nvSpPr>
        <p:spPr>
          <a:xfrm>
            <a:off x="2276856" y="6174906"/>
            <a:ext cx="2907792" cy="347472"/>
          </a:xfrm>
          <a:prstGeom prst="roundRect">
            <a:avLst/>
          </a:prstGeom>
          <a:solidFill>
            <a:schemeClr val="tx2"/>
          </a:solidFill>
          <a:ln w="10160">
            <a:solidFill>
              <a:srgbClr val="052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43" name="TextBox 42"/>
          <p:cNvSpPr txBox="1"/>
          <p:nvPr/>
        </p:nvSpPr>
        <p:spPr>
          <a:xfrm>
            <a:off x="2913355" y="6259803"/>
            <a:ext cx="2688336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ptos"/>
              </a:rPr>
              <a:t>TARIF • LIEU • DÉLAI D’ACCÈS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74316" y="6547547"/>
            <a:ext cx="2670048" cy="1301895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r>
              <a:rPr lang="fr-FR" sz="900" dirty="0">
                <a:latin typeface="Arial" pitchFamily="34" charset="0"/>
                <a:cs typeface="Arial" pitchFamily="34" charset="0"/>
              </a:rPr>
              <a:t>Tarif Inter-entreprises : nous consulter</a:t>
            </a:r>
          </a:p>
          <a:p>
            <a:r>
              <a:rPr lang="fr-FR" sz="900" dirty="0">
                <a:latin typeface="Arial" pitchFamily="34" charset="0"/>
                <a:cs typeface="Arial" pitchFamily="34" charset="0"/>
              </a:rPr>
              <a:t>Tarif Intra entreprise : nous consulter </a:t>
            </a:r>
            <a:r>
              <a:rPr lang="fr-FR" sz="900" b="1" dirty="0">
                <a:highlight>
                  <a:srgbClr val="C0C0C0"/>
                </a:highlight>
                <a:latin typeface="Arial" pitchFamily="34" charset="0"/>
                <a:cs typeface="Arial" pitchFamily="34" charset="0"/>
              </a:rPr>
              <a:t> </a:t>
            </a:r>
            <a:endParaRPr lang="fr-FR" sz="900" dirty="0">
              <a:latin typeface="Arial" pitchFamily="34" charset="0"/>
              <a:cs typeface="Arial" pitchFamily="34" charset="0"/>
            </a:endParaRPr>
          </a:p>
          <a:p>
            <a:endParaRPr lang="fr-FR" sz="900" dirty="0">
              <a:latin typeface="Arial" pitchFamily="34" charset="0"/>
              <a:cs typeface="Arial" pitchFamily="34" charset="0"/>
            </a:endParaRPr>
          </a:p>
          <a:p>
            <a:r>
              <a:rPr lang="fr-FR" sz="900" dirty="0">
                <a:latin typeface="Arial" pitchFamily="34" charset="0"/>
                <a:cs typeface="Arial" pitchFamily="34" charset="0"/>
              </a:rPr>
              <a:t>Lieu en Inter-entreprises : Lisses 91 </a:t>
            </a:r>
          </a:p>
          <a:p>
            <a:r>
              <a:rPr lang="fr-FR" sz="900" dirty="0">
                <a:latin typeface="Arial" pitchFamily="34" charset="0"/>
                <a:cs typeface="Arial" pitchFamily="34" charset="0"/>
              </a:rPr>
              <a:t>Dates : cf. planning de nos stages Inter à Lisses </a:t>
            </a:r>
          </a:p>
          <a:p>
            <a:endParaRPr lang="fr-FR" sz="900" dirty="0">
              <a:latin typeface="Arial" pitchFamily="34" charset="0"/>
              <a:cs typeface="Arial" pitchFamily="34" charset="0"/>
            </a:endParaRPr>
          </a:p>
          <a:p>
            <a:r>
              <a:rPr lang="fr-FR" sz="900" dirty="0">
                <a:latin typeface="Arial" pitchFamily="34" charset="0"/>
                <a:cs typeface="Arial" pitchFamily="34" charset="0"/>
              </a:rPr>
              <a:t>Délai d’accès : 10 jours avant le début de formation (demande urgente : nous contacter)</a:t>
            </a:r>
          </a:p>
          <a:p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5328677" y="8416402"/>
            <a:ext cx="1991197" cy="1367457"/>
          </a:xfrm>
          <a:prstGeom prst="roundRect">
            <a:avLst/>
          </a:prstGeom>
          <a:solidFill>
            <a:srgbClr val="F6F9FC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800" dirty="0"/>
          </a:p>
        </p:txBody>
      </p:sp>
      <p:sp>
        <p:nvSpPr>
          <p:cNvPr id="48" name="Rounded Rectangle 47"/>
          <p:cNvSpPr/>
          <p:nvPr/>
        </p:nvSpPr>
        <p:spPr>
          <a:xfrm>
            <a:off x="5294376" y="1386622"/>
            <a:ext cx="2093976" cy="2066543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49" name="Rounded Rectangle 48"/>
          <p:cNvSpPr/>
          <p:nvPr/>
        </p:nvSpPr>
        <p:spPr>
          <a:xfrm>
            <a:off x="5294376" y="1386622"/>
            <a:ext cx="2093976" cy="34747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0160">
            <a:solidFill>
              <a:srgbClr val="0071E2"/>
            </a:solidFill>
          </a:ln>
          <a:effectLst>
            <a:outerShdw blurRad="40000" dist="23000" dir="5400000" rotWithShape="0">
              <a:schemeClr val="bg1">
                <a:lumMod val="50000"/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50" name="TextBox 49"/>
          <p:cNvSpPr txBox="1"/>
          <p:nvPr/>
        </p:nvSpPr>
        <p:spPr>
          <a:xfrm>
            <a:off x="5971032" y="1461543"/>
            <a:ext cx="1874519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rgbClr val="FFFFFF"/>
                </a:solidFill>
                <a:latin typeface="Aptos"/>
              </a:rPr>
              <a:t>OBJECTIFS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19831" y="1740605"/>
            <a:ext cx="2227632" cy="1717393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A l’issue de cette formation, les participants devront être capable de :  </a:t>
            </a:r>
            <a:r>
              <a:rPr sz="9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Mettre</a:t>
            </a:r>
            <a:r>
              <a:rPr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à jour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leurs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connaissances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sur la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réglementation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DT-DICT et le guide technique.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S’entraîner</a:t>
            </a:r>
            <a:r>
              <a:rPr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sur les questions issues du QCM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Contrôle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compétences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l’intervention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proximité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des réseaux.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Relier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les exigences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l’examen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AIPR aux obligations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réglementaires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et maximiser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chances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réussite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au QCM.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340097" y="3639063"/>
            <a:ext cx="2093976" cy="224440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53" name="Rounded Rectangle 52"/>
          <p:cNvSpPr/>
          <p:nvPr/>
        </p:nvSpPr>
        <p:spPr>
          <a:xfrm>
            <a:off x="5340097" y="3516840"/>
            <a:ext cx="2093976" cy="347472"/>
          </a:xfrm>
          <a:prstGeom prst="roundRect">
            <a:avLst/>
          </a:prstGeom>
          <a:solidFill>
            <a:schemeClr val="tx2"/>
          </a:solidFill>
          <a:ln w="10160">
            <a:solidFill>
              <a:srgbClr val="323B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54" name="TextBox 53"/>
          <p:cNvSpPr txBox="1"/>
          <p:nvPr/>
        </p:nvSpPr>
        <p:spPr>
          <a:xfrm>
            <a:off x="5572943" y="3598235"/>
            <a:ext cx="1874519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rgbClr val="FFFFFF"/>
                </a:solidFill>
                <a:latin typeface="Aptos"/>
              </a:rPr>
              <a:t>ÉVALUATION &amp; VALIDATION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04866" y="3912514"/>
            <a:ext cx="2164437" cy="1855893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Test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connaissance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théorique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(QCM du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gouvernement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Suivi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objectifs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 la formation et de la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compréhension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des stagiaires par le formateur.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Evaluation à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chaud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de la satisfaction des stagiaires.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feuille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d’émargement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ainsi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qu’une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attestation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présence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et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réalisation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seront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délivrées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l’employeur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Attestation de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compétence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AIPR remise à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l’employeur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pour les participants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ayant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réussi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le test QCM du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gouvernement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294376" y="5964594"/>
            <a:ext cx="2093976" cy="236509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57" name="Rounded Rectangle 56"/>
          <p:cNvSpPr/>
          <p:nvPr/>
        </p:nvSpPr>
        <p:spPr>
          <a:xfrm>
            <a:off x="5285232" y="5964594"/>
            <a:ext cx="2109221" cy="34232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10160">
            <a:solidFill>
              <a:srgbClr val="0043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/>
          </a:p>
        </p:txBody>
      </p:sp>
      <p:sp>
        <p:nvSpPr>
          <p:cNvPr id="58" name="TextBox 57"/>
          <p:cNvSpPr txBox="1"/>
          <p:nvPr/>
        </p:nvSpPr>
        <p:spPr>
          <a:xfrm>
            <a:off x="5746918" y="6039451"/>
            <a:ext cx="1526570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rgbClr val="FFFFFF"/>
                </a:solidFill>
                <a:latin typeface="Aptos"/>
              </a:rPr>
              <a:t>CONDITIONS DE RÉUSSITE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413248" y="6403506"/>
            <a:ext cx="1856232" cy="1717393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>
              <a:lnSpc>
                <a:spcPct val="80000"/>
              </a:lnSpc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Le programme, la convocation, le plan d’accès et le règlement intérieur devront être remis au stagiaire avant la formation et devront être lus par l’intéressé.</a:t>
            </a:r>
          </a:p>
          <a:p>
            <a:pPr>
              <a:lnSpc>
                <a:spcPct val="80000"/>
              </a:lnSpc>
            </a:pPr>
            <a:endParaRPr lang="fr-FR" sz="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Le stagiaire s’engage à participer  à la totalité de la formation de manière active et constructive.</a:t>
            </a:r>
          </a:p>
          <a:p>
            <a:pPr>
              <a:lnSpc>
                <a:spcPct val="80000"/>
              </a:lnSpc>
            </a:pPr>
            <a:endParaRPr lang="fr-FR" sz="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fr-FR" sz="900" dirty="0">
                <a:latin typeface="Arial" pitchFamily="34" charset="0"/>
                <a:cs typeface="Arial" pitchFamily="34" charset="0"/>
              </a:rPr>
              <a:t>Le dirigeant d’entreprise s’engage à assurer le suivi et la mise en œuvre des acquis de la formation auprès de son collaborateur après la formation.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2334073" y="9084030"/>
            <a:ext cx="2823407" cy="71321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800"/>
          </a:p>
        </p:txBody>
      </p:sp>
      <p:sp>
        <p:nvSpPr>
          <p:cNvPr id="61" name="Rounded Rectangle 60"/>
          <p:cNvSpPr/>
          <p:nvPr/>
        </p:nvSpPr>
        <p:spPr>
          <a:xfrm>
            <a:off x="2336463" y="8905552"/>
            <a:ext cx="2802657" cy="262718"/>
          </a:xfrm>
          <a:prstGeom prst="roundRect">
            <a:avLst/>
          </a:prstGeom>
          <a:solidFill>
            <a:schemeClr val="tx2"/>
          </a:solidFill>
          <a:ln w="10160">
            <a:solidFill>
              <a:srgbClr val="007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900" dirty="0"/>
          </a:p>
        </p:txBody>
      </p:sp>
      <p:sp>
        <p:nvSpPr>
          <p:cNvPr id="62" name="TextBox 61"/>
          <p:cNvSpPr txBox="1"/>
          <p:nvPr/>
        </p:nvSpPr>
        <p:spPr>
          <a:xfrm>
            <a:off x="3278013" y="8949484"/>
            <a:ext cx="886024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sz="900" b="1" dirty="0">
                <a:solidFill>
                  <a:srgbClr val="FFFFFF"/>
                </a:solidFill>
                <a:latin typeface="Aptos"/>
              </a:rPr>
              <a:t>CONTACT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04125" y="9201962"/>
            <a:ext cx="2850576" cy="547842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dirty="0"/>
              <a:t>01 80 85 65 05</a:t>
            </a:r>
            <a:br>
              <a:rPr dirty="0"/>
            </a:br>
            <a:r>
              <a:rPr dirty="0"/>
              <a:t>info.a3formationsecu@gmail.com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38952" y="9857424"/>
            <a:ext cx="7352539" cy="68698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0160">
            <a:solidFill>
              <a:srgbClr val="363A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SARL A</a:t>
            </a:r>
            <a:r>
              <a:rPr lang="fr-FR" sz="1000" b="1" baseline="30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1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Formation-Sécurité</a:t>
            </a:r>
            <a:r>
              <a:rPr lang="fr-FR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15 Rue des Pyrénées, 91090 LISSES  / Tel : 01 80 85 65 05 </a:t>
            </a:r>
          </a:p>
          <a:p>
            <a:pPr algn="ctr"/>
            <a:r>
              <a:rPr lang="fr-FR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email : </a:t>
            </a:r>
            <a:r>
              <a:rPr lang="fr-FR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info.a3formationsecu@gmail.com</a:t>
            </a:r>
            <a:r>
              <a:rPr lang="fr-FR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/ SIRET : 803 646 249 00042 / NAF : 8159A</a:t>
            </a:r>
          </a:p>
          <a:p>
            <a:pPr algn="ctr"/>
            <a:r>
              <a:rPr lang="fr-FR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Déclaration d’activité N°11 91 07 488 91 auprès du préfet de la région IDF, cet enregistrement ne vaut pas agrément de l’Etat.</a:t>
            </a:r>
            <a:endParaRPr sz="1000" dirty="0">
              <a:solidFill>
                <a:schemeClr val="tx1"/>
              </a:solidFill>
            </a:endParaRPr>
          </a:p>
        </p:txBody>
      </p:sp>
      <p:pic>
        <p:nvPicPr>
          <p:cNvPr id="71" name="Picture 70" descr="logo_A3_2026_recad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24" y="75319"/>
            <a:ext cx="1426464" cy="11856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AF706BA-A22F-D433-A2AF-58884A1BE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42" y="1419071"/>
            <a:ext cx="302260" cy="289560"/>
          </a:xfrm>
          <a:prstGeom prst="rect">
            <a:avLst/>
          </a:prstGeom>
        </p:spPr>
      </p:pic>
      <p:pic>
        <p:nvPicPr>
          <p:cNvPr id="75" name="Image 74">
            <a:extLst>
              <a:ext uri="{FF2B5EF4-FFF2-40B4-BE49-F238E27FC236}">
                <a16:creationId xmlns:a16="http://schemas.microsoft.com/office/drawing/2014/main" id="{70E76185-1CB1-134C-ABB7-CB3A354DDA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0200" y="9201962"/>
            <a:ext cx="334523" cy="334523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263EAA99-A5C4-AB9A-F17E-3A4D184477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7167" y="5932206"/>
            <a:ext cx="407096" cy="407096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D47764C3-FC18-577D-C01D-32C51FCAC9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768" y="3552173"/>
            <a:ext cx="356091" cy="342716"/>
          </a:xfrm>
          <a:prstGeom prst="rect">
            <a:avLst/>
          </a:prstGeom>
        </p:spPr>
      </p:pic>
      <p:sp>
        <p:nvSpPr>
          <p:cNvPr id="85" name="TextBox 49">
            <a:extLst>
              <a:ext uri="{FF2B5EF4-FFF2-40B4-BE49-F238E27FC236}">
                <a16:creationId xmlns:a16="http://schemas.microsoft.com/office/drawing/2014/main" id="{46A76D68-A952-E407-C44F-2732F38AF8C4}"/>
              </a:ext>
            </a:extLst>
          </p:cNvPr>
          <p:cNvSpPr txBox="1"/>
          <p:nvPr/>
        </p:nvSpPr>
        <p:spPr>
          <a:xfrm>
            <a:off x="2978471" y="1465018"/>
            <a:ext cx="1874519" cy="193899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l"/>
            <a:r>
              <a:rPr lang="fr-FR" sz="900" b="1" dirty="0">
                <a:solidFill>
                  <a:srgbClr val="FFFFFF"/>
                </a:solidFill>
                <a:latin typeface="Aptos"/>
              </a:rPr>
              <a:t>CONTENU DU STAGE </a:t>
            </a:r>
            <a:endParaRPr sz="9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87" name="Image 86">
            <a:extLst>
              <a:ext uri="{FF2B5EF4-FFF2-40B4-BE49-F238E27FC236}">
                <a16:creationId xmlns:a16="http://schemas.microsoft.com/office/drawing/2014/main" id="{B47051F4-70D0-341F-6B4B-AD5BF5E813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761" y="4180278"/>
            <a:ext cx="363422" cy="363422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8F90DDEF-4F7E-FD76-D781-0710FD20BF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3531" y="1389365"/>
            <a:ext cx="347472" cy="347472"/>
          </a:xfrm>
          <a:prstGeom prst="rect">
            <a:avLst/>
          </a:prstGeom>
        </p:spPr>
      </p:pic>
      <p:sp>
        <p:nvSpPr>
          <p:cNvPr id="93" name="TextBox 33">
            <a:extLst>
              <a:ext uri="{FF2B5EF4-FFF2-40B4-BE49-F238E27FC236}">
                <a16:creationId xmlns:a16="http://schemas.microsoft.com/office/drawing/2014/main" id="{853691C3-1A14-2891-E994-5FCAAA7FF460}"/>
              </a:ext>
            </a:extLst>
          </p:cNvPr>
          <p:cNvSpPr txBox="1"/>
          <p:nvPr/>
        </p:nvSpPr>
        <p:spPr>
          <a:xfrm>
            <a:off x="2276856" y="8276116"/>
            <a:ext cx="2907791" cy="470898"/>
          </a:xfrm>
          <a:prstGeom prst="rect">
            <a:avLst/>
          </a:prstGeom>
          <a:noFill/>
        </p:spPr>
        <p:txBody>
          <a:bodyPr wrap="square" lIns="54864" tIns="27432" rIns="54864" bIns="27432" anchor="t">
            <a:spAutoFit/>
          </a:bodyPr>
          <a:lstStyle/>
          <a:p>
            <a:pPr algn="ctr"/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Le client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s’engage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fournir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le matériel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informatique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nécessaire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à la formation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théorique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A3 Formation-Sécurité </a:t>
            </a:r>
            <a:r>
              <a:rPr sz="9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9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EXAMEN N°552</a:t>
            </a:r>
            <a:r>
              <a:rPr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7" name="Image 96">
            <a:extLst>
              <a:ext uri="{FF2B5EF4-FFF2-40B4-BE49-F238E27FC236}">
                <a16:creationId xmlns:a16="http://schemas.microsoft.com/office/drawing/2014/main" id="{600DD8D1-E7AC-3F15-FB97-B88814D12B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052" y="5699889"/>
            <a:ext cx="290282" cy="290282"/>
          </a:xfrm>
          <a:prstGeom prst="rect">
            <a:avLst/>
          </a:prstGeom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06E029F7-8264-E746-ECB7-8B420653DF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6763" y="384333"/>
            <a:ext cx="435214" cy="4352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681B891-D619-4B61-7C6D-24291435CE7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38081" y="8508289"/>
            <a:ext cx="1803522" cy="12023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668</Words>
  <Application>Microsoft Office PowerPoint</Application>
  <PresentationFormat>Personnalisé</PresentationFormat>
  <Paragraphs>56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Melissa VACOSSIN</dc:creator>
  <cp:keywords/>
  <dc:description>generated using python-pptx</dc:description>
  <cp:lastModifiedBy>Melissa VACOSSIN</cp:lastModifiedBy>
  <cp:revision>18</cp:revision>
  <cp:lastPrinted>2026-08-24T08:53:55Z</cp:lastPrinted>
  <dcterms:created xsi:type="dcterms:W3CDTF">2013-01-27T09:14:16Z</dcterms:created>
  <dcterms:modified xsi:type="dcterms:W3CDTF">2026-08-24T15:50:55Z</dcterms:modified>
  <cp:category/>
</cp:coreProperties>
</file>